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3" r:id="rId2"/>
    <p:sldId id="349" r:id="rId3"/>
    <p:sldId id="344" r:id="rId4"/>
    <p:sldId id="345" r:id="rId5"/>
    <p:sldId id="346" r:id="rId6"/>
    <p:sldId id="347" r:id="rId7"/>
    <p:sldId id="34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D7"/>
    <a:srgbClr val="9A0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2" d="100"/>
          <a:sy n="72"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378C241-6E89-4492-A36E-679C39F82633}" type="datetimeFigureOut">
              <a:rPr lang="en-IN" smtClean="0"/>
              <a:t>Sat</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36655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378C241-6E89-4492-A36E-679C39F82633}" type="datetimeFigureOut">
              <a:rPr lang="en-IN" smtClean="0"/>
              <a:t>Sat</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332325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378C241-6E89-4492-A36E-679C39F82633}" type="datetimeFigureOut">
              <a:rPr lang="en-IN" smtClean="0"/>
              <a:t>Sat</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427071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378C241-6E89-4492-A36E-679C39F82633}" type="datetimeFigureOut">
              <a:rPr lang="en-IN" smtClean="0"/>
              <a:t>Sat</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157264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78C241-6E89-4492-A36E-679C39F82633}" type="datetimeFigureOut">
              <a:rPr lang="en-IN" smtClean="0"/>
              <a:t>Sat</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133038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378C241-6E89-4492-A36E-679C39F82633}" type="datetimeFigureOut">
              <a:rPr lang="en-IN" smtClean="0"/>
              <a:t>Sat</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310306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378C241-6E89-4492-A36E-679C39F82633}" type="datetimeFigureOut">
              <a:rPr lang="en-IN" smtClean="0"/>
              <a:t>Sat</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205813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378C241-6E89-4492-A36E-679C39F82633}" type="datetimeFigureOut">
              <a:rPr lang="en-IN" smtClean="0"/>
              <a:t>Sat</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296807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8C241-6E89-4492-A36E-679C39F82633}" type="datetimeFigureOut">
              <a:rPr lang="en-IN" smtClean="0"/>
              <a:t>Sat</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95151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78C241-6E89-4492-A36E-679C39F82633}" type="datetimeFigureOut">
              <a:rPr lang="en-IN" smtClean="0"/>
              <a:t>Sat</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327349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78C241-6E89-4492-A36E-679C39F82633}" type="datetimeFigureOut">
              <a:rPr lang="en-IN" smtClean="0"/>
              <a:t>Sat</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44842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8C241-6E89-4492-A36E-679C39F82633}" type="datetimeFigureOut">
              <a:rPr lang="en-IN" smtClean="0"/>
              <a:t>Sat</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AFA84-116B-40CA-B14C-ADB86F45222F}" type="slidenum">
              <a:rPr lang="en-IN" smtClean="0"/>
              <a:t>‹#›</a:t>
            </a:fld>
            <a:endParaRPr lang="en-IN"/>
          </a:p>
        </p:txBody>
      </p:sp>
    </p:spTree>
    <p:extLst>
      <p:ext uri="{BB962C8B-B14F-4D97-AF65-F5344CB8AC3E}">
        <p14:creationId xmlns:p14="http://schemas.microsoft.com/office/powerpoint/2010/main" val="2036045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262156"/>
            <a:ext cx="768411" cy="768411"/>
          </a:xfrm>
          <a:prstGeom prst="rect">
            <a:avLst/>
          </a:prstGeom>
        </p:spPr>
      </p:pic>
      <p:cxnSp>
        <p:nvCxnSpPr>
          <p:cNvPr id="12" name="Straight Connector 11"/>
          <p:cNvCxnSpPr/>
          <p:nvPr/>
        </p:nvCxnSpPr>
        <p:spPr>
          <a:xfrm>
            <a:off x="5746514" y="527621"/>
            <a:ext cx="25400" cy="5964684"/>
          </a:xfrm>
          <a:prstGeom prst="line">
            <a:avLst/>
          </a:prstGeom>
          <a:ln w="1905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6196" y="1096940"/>
            <a:ext cx="5216232" cy="375552"/>
          </a:xfrm>
          <a:prstGeom prst="rect">
            <a:avLst/>
          </a:prstGeom>
          <a:noFill/>
        </p:spPr>
        <p:txBody>
          <a:bodyPr wrap="square" rtlCol="0">
            <a:spAutoFit/>
          </a:bodyPr>
          <a:lstStyle/>
          <a:p>
            <a:pPr marL="228600" indent="-228600">
              <a:lnSpc>
                <a:spcPct val="107000"/>
              </a:lnSpc>
              <a:spcAft>
                <a:spcPts val="800"/>
              </a:spcAft>
            </a:pPr>
            <a:r>
              <a:rPr lang="en-IN" b="1" kern="100" dirty="0">
                <a:latin typeface="Calibri" panose="020F0502020204030204" pitchFamily="34" charset="0"/>
                <a:ea typeface="Calibri" panose="020F0502020204030204" pitchFamily="34" charset="0"/>
                <a:cs typeface="Times New Roman" panose="02020603050405020304" pitchFamily="18" charset="0"/>
              </a:rPr>
              <a:t>The Hindu</a:t>
            </a: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 Polity</a:t>
            </a:r>
          </a:p>
        </p:txBody>
      </p:sp>
      <p:sp>
        <p:nvSpPr>
          <p:cNvPr id="19" name="TextBox 18"/>
          <p:cNvSpPr txBox="1"/>
          <p:nvPr/>
        </p:nvSpPr>
        <p:spPr>
          <a:xfrm>
            <a:off x="6015173" y="814716"/>
            <a:ext cx="5797611" cy="5812425"/>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pPr>
            <a:r>
              <a:rPr lang="en-US" sz="2400" dirty="0"/>
              <a:t>The Supreme Court on Friday refused to stay the Bihar government from publishing data collected from its caste-based survey.</a:t>
            </a:r>
          </a:p>
          <a:p>
            <a:pPr marL="342900" indent="-342900">
              <a:lnSpc>
                <a:spcPct val="107000"/>
              </a:lnSpc>
              <a:spcAft>
                <a:spcPts val="800"/>
              </a:spcAft>
              <a:buFont typeface="Arial" panose="020B0604020202020204" pitchFamily="34" charset="0"/>
              <a:buChar char="•"/>
            </a:pPr>
            <a:r>
              <a:rPr lang="en-US" sz="2400" dirty="0"/>
              <a:t>Justice Khanna said the cardinal issue was “how much breakdown of data would be made available to the general public for the sake of transparency”. The court further dismissed the notion that the compilation and publication of data affects privacy.</a:t>
            </a:r>
          </a:p>
          <a:p>
            <a:pPr marL="342900" indent="-342900">
              <a:lnSpc>
                <a:spcPct val="107000"/>
              </a:lnSpc>
              <a:spcAft>
                <a:spcPts val="800"/>
              </a:spcAft>
              <a:buFont typeface="Arial" panose="020B0604020202020204" pitchFamily="34" charset="0"/>
              <a:buChar char="•"/>
            </a:pPr>
            <a:r>
              <a:rPr lang="en-US" sz="2400" dirty="0"/>
              <a:t>“Privacy is not an issue as names, etc., are not published,” Justice Khanna orally remarked.</a:t>
            </a:r>
          </a:p>
        </p:txBody>
      </p:sp>
      <p:sp>
        <p:nvSpPr>
          <p:cNvPr id="7" name="Rectangle 6">
            <a:extLst>
              <a:ext uri="{FF2B5EF4-FFF2-40B4-BE49-F238E27FC236}">
                <a16:creationId xmlns:a16="http://schemas.microsoft.com/office/drawing/2014/main" id="{BBFC535B-55B0-91B4-3451-1E4634D3467F}"/>
              </a:ext>
            </a:extLst>
          </p:cNvPr>
          <p:cNvSpPr/>
          <p:nvPr/>
        </p:nvSpPr>
        <p:spPr>
          <a:xfrm>
            <a:off x="3971925" y="8147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entagon 9">
            <a:extLst>
              <a:ext uri="{FF2B5EF4-FFF2-40B4-BE49-F238E27FC236}">
                <a16:creationId xmlns:a16="http://schemas.microsoft.com/office/drawing/2014/main" id="{DFCE4283-4F6B-45E4-A8D8-20D911E71EF7}"/>
              </a:ext>
            </a:extLst>
          </p:cNvPr>
          <p:cNvSpPr/>
          <p:nvPr/>
        </p:nvSpPr>
        <p:spPr>
          <a:xfrm>
            <a:off x="238579" y="296059"/>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IN"/>
          </a:p>
        </p:txBody>
      </p:sp>
      <p:sp>
        <p:nvSpPr>
          <p:cNvPr id="11" name="Pentagon 9">
            <a:extLst>
              <a:ext uri="{FF2B5EF4-FFF2-40B4-BE49-F238E27FC236}">
                <a16:creationId xmlns:a16="http://schemas.microsoft.com/office/drawing/2014/main" id="{A326C3C4-EE2E-D368-0507-38F998B635EA}"/>
              </a:ext>
            </a:extLst>
          </p:cNvPr>
          <p:cNvSpPr/>
          <p:nvPr/>
        </p:nvSpPr>
        <p:spPr>
          <a:xfrm>
            <a:off x="206196" y="263233"/>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800" b="1" dirty="0">
                <a:solidFill>
                  <a:schemeClr val="bg1">
                    <a:lumMod val="95000"/>
                  </a:schemeClr>
                </a:solidFill>
                <a:latin typeface="Cambria" panose="02040503050406030204" pitchFamily="18" charset="0"/>
                <a:ea typeface="Cambria" panose="02040503050406030204" pitchFamily="18" charset="0"/>
              </a:rPr>
              <a:t>HEADLINES OF THE DAY</a:t>
            </a:r>
            <a:endParaRPr lang="en-IN" sz="2800" b="1" dirty="0">
              <a:solidFill>
                <a:schemeClr val="bg1">
                  <a:lumMod val="95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42FB40B2-97F0-B29A-9C72-90AE18CFA38A}"/>
              </a:ext>
            </a:extLst>
          </p:cNvPr>
          <p:cNvPicPr>
            <a:picLocks noChangeAspect="1"/>
          </p:cNvPicPr>
          <p:nvPr/>
        </p:nvPicPr>
        <p:blipFill>
          <a:blip r:embed="rId3"/>
          <a:stretch>
            <a:fillRect/>
          </a:stretch>
        </p:blipFill>
        <p:spPr>
          <a:xfrm>
            <a:off x="461036" y="1754635"/>
            <a:ext cx="4706551" cy="446518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7897650"/>
      </p:ext>
    </p:extLst>
  </p:cSld>
  <p:clrMapOvr>
    <a:masterClrMapping/>
  </p:clrMapOvr>
  <mc:AlternateContent xmlns:mc="http://schemas.openxmlformats.org/markup-compatibility/2006" xmlns:p14="http://schemas.microsoft.com/office/powerpoint/2010/main">
    <mc:Choice Requires="p14">
      <p:transition spd="slow" p14:dur="1250" advTm="6055">
        <p:wipe/>
      </p:transition>
    </mc:Choice>
    <mc:Fallback xmlns="">
      <p:transition spd="slow" advTm="6055">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262156"/>
            <a:ext cx="768411" cy="768411"/>
          </a:xfrm>
          <a:prstGeom prst="rect">
            <a:avLst/>
          </a:prstGeom>
        </p:spPr>
      </p:pic>
      <p:cxnSp>
        <p:nvCxnSpPr>
          <p:cNvPr id="12" name="Straight Connector 11"/>
          <p:cNvCxnSpPr/>
          <p:nvPr/>
        </p:nvCxnSpPr>
        <p:spPr>
          <a:xfrm>
            <a:off x="5746514" y="527621"/>
            <a:ext cx="25400" cy="5964684"/>
          </a:xfrm>
          <a:prstGeom prst="line">
            <a:avLst/>
          </a:prstGeom>
          <a:ln w="1905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6196" y="1096940"/>
            <a:ext cx="5216232" cy="375552"/>
          </a:xfrm>
          <a:prstGeom prst="rect">
            <a:avLst/>
          </a:prstGeom>
          <a:noFill/>
        </p:spPr>
        <p:txBody>
          <a:bodyPr wrap="square" rtlCol="0">
            <a:spAutoFit/>
          </a:bodyPr>
          <a:lstStyle/>
          <a:p>
            <a:pPr marL="228600" indent="-228600">
              <a:lnSpc>
                <a:spcPct val="107000"/>
              </a:lnSpc>
              <a:spcAft>
                <a:spcPts val="800"/>
              </a:spcAft>
            </a:pPr>
            <a:r>
              <a:rPr lang="en-IN" b="1" kern="100" dirty="0">
                <a:latin typeface="Calibri" panose="020F0502020204030204" pitchFamily="34" charset="0"/>
                <a:ea typeface="Calibri" panose="020F0502020204030204" pitchFamily="34" charset="0"/>
                <a:cs typeface="Times New Roman" panose="02020603050405020304" pitchFamily="18" charset="0"/>
              </a:rPr>
              <a:t>The Hindu</a:t>
            </a: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 Polity</a:t>
            </a:r>
          </a:p>
        </p:txBody>
      </p:sp>
      <p:sp>
        <p:nvSpPr>
          <p:cNvPr id="19" name="TextBox 18"/>
          <p:cNvSpPr txBox="1"/>
          <p:nvPr/>
        </p:nvSpPr>
        <p:spPr>
          <a:xfrm>
            <a:off x="6015173" y="814716"/>
            <a:ext cx="5797611" cy="5812425"/>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pPr>
            <a:r>
              <a:rPr lang="en-US" sz="2400" dirty="0"/>
              <a:t>The Supreme Court on Friday refused to stay the Bihar government from publishing data collected from its caste-based survey.</a:t>
            </a:r>
          </a:p>
          <a:p>
            <a:pPr marL="342900" indent="-342900">
              <a:lnSpc>
                <a:spcPct val="107000"/>
              </a:lnSpc>
              <a:spcAft>
                <a:spcPts val="800"/>
              </a:spcAft>
              <a:buFont typeface="Arial" panose="020B0604020202020204" pitchFamily="34" charset="0"/>
              <a:buChar char="•"/>
            </a:pPr>
            <a:r>
              <a:rPr lang="en-US" sz="2400" dirty="0"/>
              <a:t>Justice Khanna said the cardinal issue was “how much breakdown of data would be made available to the general public for the sake of transparency”. The court further dismissed the notion that the compilation and publication of data affects privacy.</a:t>
            </a:r>
          </a:p>
          <a:p>
            <a:pPr marL="342900" indent="-342900">
              <a:lnSpc>
                <a:spcPct val="107000"/>
              </a:lnSpc>
              <a:spcAft>
                <a:spcPts val="800"/>
              </a:spcAft>
              <a:buFont typeface="Arial" panose="020B0604020202020204" pitchFamily="34" charset="0"/>
              <a:buChar char="•"/>
            </a:pPr>
            <a:r>
              <a:rPr lang="en-US" sz="2400" dirty="0"/>
              <a:t>“Privacy is not an issue as names, etc., are not published,” Justice Khanna orally remarked.</a:t>
            </a:r>
          </a:p>
        </p:txBody>
      </p:sp>
      <p:sp>
        <p:nvSpPr>
          <p:cNvPr id="7" name="Rectangle 6">
            <a:extLst>
              <a:ext uri="{FF2B5EF4-FFF2-40B4-BE49-F238E27FC236}">
                <a16:creationId xmlns:a16="http://schemas.microsoft.com/office/drawing/2014/main" id="{BBFC535B-55B0-91B4-3451-1E4634D3467F}"/>
              </a:ext>
            </a:extLst>
          </p:cNvPr>
          <p:cNvSpPr/>
          <p:nvPr/>
        </p:nvSpPr>
        <p:spPr>
          <a:xfrm>
            <a:off x="3971925" y="8147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entagon 9">
            <a:extLst>
              <a:ext uri="{FF2B5EF4-FFF2-40B4-BE49-F238E27FC236}">
                <a16:creationId xmlns:a16="http://schemas.microsoft.com/office/drawing/2014/main" id="{DFCE4283-4F6B-45E4-A8D8-20D911E71EF7}"/>
              </a:ext>
            </a:extLst>
          </p:cNvPr>
          <p:cNvSpPr/>
          <p:nvPr/>
        </p:nvSpPr>
        <p:spPr>
          <a:xfrm>
            <a:off x="238579" y="296059"/>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IN"/>
          </a:p>
        </p:txBody>
      </p:sp>
      <p:sp>
        <p:nvSpPr>
          <p:cNvPr id="11" name="Pentagon 9">
            <a:extLst>
              <a:ext uri="{FF2B5EF4-FFF2-40B4-BE49-F238E27FC236}">
                <a16:creationId xmlns:a16="http://schemas.microsoft.com/office/drawing/2014/main" id="{A326C3C4-EE2E-D368-0507-38F998B635EA}"/>
              </a:ext>
            </a:extLst>
          </p:cNvPr>
          <p:cNvSpPr/>
          <p:nvPr/>
        </p:nvSpPr>
        <p:spPr>
          <a:xfrm>
            <a:off x="206196" y="263233"/>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800" b="1" dirty="0">
                <a:solidFill>
                  <a:schemeClr val="bg1">
                    <a:lumMod val="95000"/>
                  </a:schemeClr>
                </a:solidFill>
                <a:latin typeface="Cambria" panose="02040503050406030204" pitchFamily="18" charset="0"/>
                <a:ea typeface="Cambria" panose="02040503050406030204" pitchFamily="18" charset="0"/>
              </a:rPr>
              <a:t>HEADLINES OF THE DAY</a:t>
            </a:r>
            <a:endParaRPr lang="en-IN" sz="2800" b="1" dirty="0">
              <a:solidFill>
                <a:schemeClr val="bg1">
                  <a:lumMod val="95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42FB40B2-97F0-B29A-9C72-90AE18CFA38A}"/>
              </a:ext>
            </a:extLst>
          </p:cNvPr>
          <p:cNvPicPr>
            <a:picLocks noChangeAspect="1"/>
          </p:cNvPicPr>
          <p:nvPr/>
        </p:nvPicPr>
        <p:blipFill>
          <a:blip r:embed="rId3"/>
          <a:stretch>
            <a:fillRect/>
          </a:stretch>
        </p:blipFill>
        <p:spPr>
          <a:xfrm>
            <a:off x="461036" y="1754635"/>
            <a:ext cx="4706551" cy="4465189"/>
          </a:xfrm>
          <a:prstGeom prst="rect">
            <a:avLst/>
          </a:prstGeom>
        </p:spPr>
      </p:pic>
    </p:spTree>
    <p:extLst>
      <p:ext uri="{BB962C8B-B14F-4D97-AF65-F5344CB8AC3E}">
        <p14:creationId xmlns:p14="http://schemas.microsoft.com/office/powerpoint/2010/main" val="1302395907"/>
      </p:ext>
    </p:extLst>
  </p:cSld>
  <p:clrMapOvr>
    <a:masterClrMapping/>
  </p:clrMapOvr>
  <mc:AlternateContent xmlns:mc="http://schemas.openxmlformats.org/markup-compatibility/2006" xmlns:p14="http://schemas.microsoft.com/office/powerpoint/2010/main">
    <mc:Choice Requires="p14">
      <p:transition spd="slow" p14:dur="1250" advTm="6055">
        <p:wipe/>
      </p:transition>
    </mc:Choice>
    <mc:Fallback xmlns="">
      <p:transition spd="slow" advTm="6055">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262156"/>
            <a:ext cx="768411" cy="768411"/>
          </a:xfrm>
          <a:prstGeom prst="rect">
            <a:avLst/>
          </a:prstGeom>
        </p:spPr>
      </p:pic>
      <p:cxnSp>
        <p:nvCxnSpPr>
          <p:cNvPr id="12" name="Straight Connector 11"/>
          <p:cNvCxnSpPr/>
          <p:nvPr/>
        </p:nvCxnSpPr>
        <p:spPr>
          <a:xfrm>
            <a:off x="5746514" y="527621"/>
            <a:ext cx="25400" cy="5964684"/>
          </a:xfrm>
          <a:prstGeom prst="line">
            <a:avLst/>
          </a:prstGeom>
          <a:ln w="1905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6196" y="1096940"/>
            <a:ext cx="5216232" cy="375552"/>
          </a:xfrm>
          <a:prstGeom prst="rect">
            <a:avLst/>
          </a:prstGeom>
          <a:noFill/>
        </p:spPr>
        <p:txBody>
          <a:bodyPr wrap="square" rtlCol="0">
            <a:spAutoFit/>
          </a:bodyPr>
          <a:lstStyle/>
          <a:p>
            <a:pPr marL="228600" indent="-228600">
              <a:lnSpc>
                <a:spcPct val="107000"/>
              </a:lnSpc>
              <a:spcAft>
                <a:spcPts val="800"/>
              </a:spcAft>
            </a:pPr>
            <a:r>
              <a:rPr lang="en-IN" b="1" kern="100" dirty="0">
                <a:latin typeface="Calibri" panose="020F0502020204030204" pitchFamily="34" charset="0"/>
                <a:ea typeface="Calibri" panose="020F0502020204030204" pitchFamily="34" charset="0"/>
                <a:cs typeface="Times New Roman" panose="02020603050405020304" pitchFamily="18" charset="0"/>
              </a:rPr>
              <a:t>The Hindu</a:t>
            </a: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 Awards</a:t>
            </a:r>
          </a:p>
        </p:txBody>
      </p:sp>
      <p:sp>
        <p:nvSpPr>
          <p:cNvPr id="19" name="TextBox 18"/>
          <p:cNvSpPr txBox="1"/>
          <p:nvPr/>
        </p:nvSpPr>
        <p:spPr>
          <a:xfrm>
            <a:off x="6015173" y="814716"/>
            <a:ext cx="5797611" cy="5417252"/>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pPr>
            <a:r>
              <a:rPr lang="en-US" sz="2400" dirty="0"/>
              <a:t>Imprisoned Iranian activist </a:t>
            </a:r>
            <a:r>
              <a:rPr lang="en-US" sz="2400" dirty="0" err="1"/>
              <a:t>Narges</a:t>
            </a:r>
            <a:r>
              <a:rPr lang="en-US" sz="2400" dirty="0"/>
              <a:t> Mohammadi won the Nobel Peace Prize on Friday in recognition of her tireless campaigning for women’s rights and democracy, and against the death penalty.</a:t>
            </a:r>
          </a:p>
          <a:p>
            <a:pPr marL="342900" indent="-342900">
              <a:lnSpc>
                <a:spcPct val="107000"/>
              </a:lnSpc>
              <a:spcAft>
                <a:spcPts val="800"/>
              </a:spcAft>
              <a:buFont typeface="Arial" panose="020B0604020202020204" pitchFamily="34" charset="0"/>
              <a:buChar char="•"/>
            </a:pPr>
            <a:r>
              <a:rPr lang="en-US" sz="2400" dirty="0"/>
              <a:t>Ms. Mohammadi, 51, has kept up her activism despite numerous arrests by Iranian authorities and spending years behind bars. </a:t>
            </a:r>
          </a:p>
          <a:p>
            <a:pPr marL="342900" indent="-342900">
              <a:lnSpc>
                <a:spcPct val="107000"/>
              </a:lnSpc>
              <a:spcAft>
                <a:spcPts val="800"/>
              </a:spcAft>
              <a:buFont typeface="Arial" panose="020B0604020202020204" pitchFamily="34" charset="0"/>
              <a:buChar char="•"/>
            </a:pPr>
            <a:r>
              <a:rPr lang="en-US" sz="2400" dirty="0"/>
              <a:t>She has remained a leading light for nationwide, women-led protests, sparked by the death last year of a 22-year-old woman in police custody.</a:t>
            </a:r>
          </a:p>
        </p:txBody>
      </p:sp>
      <p:sp>
        <p:nvSpPr>
          <p:cNvPr id="7" name="Rectangle 6">
            <a:extLst>
              <a:ext uri="{FF2B5EF4-FFF2-40B4-BE49-F238E27FC236}">
                <a16:creationId xmlns:a16="http://schemas.microsoft.com/office/drawing/2014/main" id="{BBFC535B-55B0-91B4-3451-1E4634D3467F}"/>
              </a:ext>
            </a:extLst>
          </p:cNvPr>
          <p:cNvSpPr/>
          <p:nvPr/>
        </p:nvSpPr>
        <p:spPr>
          <a:xfrm>
            <a:off x="3971925" y="8147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entagon 9">
            <a:extLst>
              <a:ext uri="{FF2B5EF4-FFF2-40B4-BE49-F238E27FC236}">
                <a16:creationId xmlns:a16="http://schemas.microsoft.com/office/drawing/2014/main" id="{DFCE4283-4F6B-45E4-A8D8-20D911E71EF7}"/>
              </a:ext>
            </a:extLst>
          </p:cNvPr>
          <p:cNvSpPr/>
          <p:nvPr/>
        </p:nvSpPr>
        <p:spPr>
          <a:xfrm>
            <a:off x="238579" y="296059"/>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IN"/>
          </a:p>
        </p:txBody>
      </p:sp>
      <p:sp>
        <p:nvSpPr>
          <p:cNvPr id="11" name="Pentagon 9">
            <a:extLst>
              <a:ext uri="{FF2B5EF4-FFF2-40B4-BE49-F238E27FC236}">
                <a16:creationId xmlns:a16="http://schemas.microsoft.com/office/drawing/2014/main" id="{A326C3C4-EE2E-D368-0507-38F998B635EA}"/>
              </a:ext>
            </a:extLst>
          </p:cNvPr>
          <p:cNvSpPr/>
          <p:nvPr/>
        </p:nvSpPr>
        <p:spPr>
          <a:xfrm>
            <a:off x="206196" y="263233"/>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800" b="1" dirty="0">
                <a:solidFill>
                  <a:schemeClr val="bg1">
                    <a:lumMod val="95000"/>
                  </a:schemeClr>
                </a:solidFill>
                <a:latin typeface="Cambria" panose="02040503050406030204" pitchFamily="18" charset="0"/>
                <a:ea typeface="Cambria" panose="02040503050406030204" pitchFamily="18" charset="0"/>
              </a:rPr>
              <a:t>HEADLINES OF THE DAY</a:t>
            </a:r>
            <a:endParaRPr lang="en-IN" sz="2800" b="1" dirty="0">
              <a:solidFill>
                <a:schemeClr val="bg1">
                  <a:lumMod val="95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9F3D1DD7-5A88-2357-24D6-F32440825CE9}"/>
              </a:ext>
            </a:extLst>
          </p:cNvPr>
          <p:cNvPicPr>
            <a:picLocks noChangeAspect="1"/>
          </p:cNvPicPr>
          <p:nvPr/>
        </p:nvPicPr>
        <p:blipFill>
          <a:blip r:embed="rId3"/>
          <a:stretch>
            <a:fillRect/>
          </a:stretch>
        </p:blipFill>
        <p:spPr>
          <a:xfrm>
            <a:off x="338718" y="1642689"/>
            <a:ext cx="5216232" cy="4911022"/>
          </a:xfrm>
          <a:prstGeom prst="rect">
            <a:avLst/>
          </a:prstGeom>
        </p:spPr>
      </p:pic>
    </p:spTree>
    <p:extLst>
      <p:ext uri="{BB962C8B-B14F-4D97-AF65-F5344CB8AC3E}">
        <p14:creationId xmlns:p14="http://schemas.microsoft.com/office/powerpoint/2010/main" val="4290155436"/>
      </p:ext>
    </p:extLst>
  </p:cSld>
  <p:clrMapOvr>
    <a:masterClrMapping/>
  </p:clrMapOvr>
  <mc:AlternateContent xmlns:mc="http://schemas.openxmlformats.org/markup-compatibility/2006" xmlns:p14="http://schemas.microsoft.com/office/powerpoint/2010/main">
    <mc:Choice Requires="p14">
      <p:transition spd="slow" p14:dur="1250" advTm="6055">
        <p:wipe/>
      </p:transition>
    </mc:Choice>
    <mc:Fallback xmlns="">
      <p:transition spd="slow" advTm="6055">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262156"/>
            <a:ext cx="768411" cy="768411"/>
          </a:xfrm>
          <a:prstGeom prst="rect">
            <a:avLst/>
          </a:prstGeom>
        </p:spPr>
      </p:pic>
      <p:cxnSp>
        <p:nvCxnSpPr>
          <p:cNvPr id="12" name="Straight Connector 11"/>
          <p:cNvCxnSpPr/>
          <p:nvPr/>
        </p:nvCxnSpPr>
        <p:spPr>
          <a:xfrm>
            <a:off x="5746514" y="527621"/>
            <a:ext cx="25400" cy="5964684"/>
          </a:xfrm>
          <a:prstGeom prst="line">
            <a:avLst/>
          </a:prstGeom>
          <a:ln w="1905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6196" y="1096940"/>
            <a:ext cx="5216232" cy="388696"/>
          </a:xfrm>
          <a:prstGeom prst="rect">
            <a:avLst/>
          </a:prstGeom>
          <a:noFill/>
        </p:spPr>
        <p:txBody>
          <a:bodyPr wrap="square" rtlCol="0">
            <a:spAutoFit/>
          </a:bodyPr>
          <a:lstStyle/>
          <a:p>
            <a:pPr marL="228600" indent="-228600">
              <a:lnSpc>
                <a:spcPct val="107000"/>
              </a:lnSpc>
              <a:spcAft>
                <a:spcPts val="800"/>
              </a:spcAft>
            </a:pPr>
            <a:r>
              <a:rPr lang="en-IN" b="1" kern="100" dirty="0">
                <a:latin typeface="Calibri" panose="020F0502020204030204" pitchFamily="34" charset="0"/>
                <a:ea typeface="Calibri" panose="020F0502020204030204" pitchFamily="34" charset="0"/>
                <a:cs typeface="Times New Roman" panose="02020603050405020304" pitchFamily="18" charset="0"/>
              </a:rPr>
              <a:t>The Hindu</a:t>
            </a: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b="1" kern="100" dirty="0" smtClean="0">
                <a:latin typeface="Calibri" panose="020F0502020204030204" pitchFamily="34" charset="0"/>
                <a:ea typeface="Calibri" panose="020F0502020204030204" pitchFamily="34" charset="0"/>
                <a:cs typeface="Times New Roman" panose="02020603050405020304" pitchFamily="18" charset="0"/>
              </a:rPr>
              <a:t>Polity and Governance</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6015173" y="814716"/>
            <a:ext cx="5797611" cy="5552033"/>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pPr>
            <a:r>
              <a:rPr lang="en-US" sz="2000" dirty="0"/>
              <a:t>In a major relief to Telangana, the Union Ministry of Home Affairs has ruled that the </a:t>
            </a:r>
            <a:r>
              <a:rPr lang="en-US" sz="2000" dirty="0" err="1"/>
              <a:t>Singareni</a:t>
            </a:r>
            <a:r>
              <a:rPr lang="en-US" sz="2000" dirty="0"/>
              <a:t> Collieries Company Limited (SCCL) belongs to Telangana.</a:t>
            </a:r>
          </a:p>
          <a:p>
            <a:pPr marL="342900" indent="-342900">
              <a:lnSpc>
                <a:spcPct val="107000"/>
              </a:lnSpc>
              <a:spcAft>
                <a:spcPts val="800"/>
              </a:spcAft>
              <a:buFont typeface="Arial" panose="020B0604020202020204" pitchFamily="34" charset="0"/>
              <a:buChar char="•"/>
            </a:pPr>
            <a:r>
              <a:rPr lang="en-US" sz="2000" dirty="0"/>
              <a:t>The Union Ministry’s recent communication to the governments of the two Telugu States, Telangana and Andhra Pradesh, brings to an end the stalemate prevailing over the division of assets pertaining to the SCCL between the two States.</a:t>
            </a:r>
          </a:p>
          <a:p>
            <a:pPr marL="342900" indent="-342900">
              <a:lnSpc>
                <a:spcPct val="107000"/>
              </a:lnSpc>
              <a:spcAft>
                <a:spcPts val="800"/>
              </a:spcAft>
              <a:buFont typeface="Arial" panose="020B0604020202020204" pitchFamily="34" charset="0"/>
              <a:buChar char="•"/>
            </a:pPr>
            <a:r>
              <a:rPr lang="en-US" sz="2000" dirty="0"/>
              <a:t>The Telangana State government has been firm that the company belonged to it on the basis of location and this has been confirmed by the Attorney General. Andhra Pradesh government has raised objections to the Attorney General’s opinion. It wanted to conclude that SCCL was an inter-State company.</a:t>
            </a:r>
          </a:p>
        </p:txBody>
      </p:sp>
      <p:sp>
        <p:nvSpPr>
          <p:cNvPr id="7" name="Rectangle 6">
            <a:extLst>
              <a:ext uri="{FF2B5EF4-FFF2-40B4-BE49-F238E27FC236}">
                <a16:creationId xmlns:a16="http://schemas.microsoft.com/office/drawing/2014/main" id="{BBFC535B-55B0-91B4-3451-1E4634D3467F}"/>
              </a:ext>
            </a:extLst>
          </p:cNvPr>
          <p:cNvSpPr/>
          <p:nvPr/>
        </p:nvSpPr>
        <p:spPr>
          <a:xfrm>
            <a:off x="3971925" y="8147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entagon 9">
            <a:extLst>
              <a:ext uri="{FF2B5EF4-FFF2-40B4-BE49-F238E27FC236}">
                <a16:creationId xmlns:a16="http://schemas.microsoft.com/office/drawing/2014/main" id="{DFCE4283-4F6B-45E4-A8D8-20D911E71EF7}"/>
              </a:ext>
            </a:extLst>
          </p:cNvPr>
          <p:cNvSpPr/>
          <p:nvPr/>
        </p:nvSpPr>
        <p:spPr>
          <a:xfrm>
            <a:off x="238579" y="296059"/>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IN"/>
          </a:p>
        </p:txBody>
      </p:sp>
      <p:sp>
        <p:nvSpPr>
          <p:cNvPr id="11" name="Pentagon 9">
            <a:extLst>
              <a:ext uri="{FF2B5EF4-FFF2-40B4-BE49-F238E27FC236}">
                <a16:creationId xmlns:a16="http://schemas.microsoft.com/office/drawing/2014/main" id="{A326C3C4-EE2E-D368-0507-38F998B635EA}"/>
              </a:ext>
            </a:extLst>
          </p:cNvPr>
          <p:cNvSpPr/>
          <p:nvPr/>
        </p:nvSpPr>
        <p:spPr>
          <a:xfrm>
            <a:off x="206196" y="263233"/>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800" b="1" dirty="0">
                <a:solidFill>
                  <a:schemeClr val="bg1">
                    <a:lumMod val="95000"/>
                  </a:schemeClr>
                </a:solidFill>
                <a:latin typeface="Cambria" panose="02040503050406030204" pitchFamily="18" charset="0"/>
                <a:ea typeface="Cambria" panose="02040503050406030204" pitchFamily="18" charset="0"/>
              </a:rPr>
              <a:t>HEADLINES OF THE DAY</a:t>
            </a:r>
            <a:endParaRPr lang="en-IN" sz="2800" b="1" dirty="0">
              <a:solidFill>
                <a:schemeClr val="bg1">
                  <a:lumMod val="95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FB18532B-DFB3-4954-06B8-23FFADADD32C}"/>
              </a:ext>
            </a:extLst>
          </p:cNvPr>
          <p:cNvPicPr>
            <a:picLocks noChangeAspect="1"/>
          </p:cNvPicPr>
          <p:nvPr/>
        </p:nvPicPr>
        <p:blipFill>
          <a:blip r:embed="rId3"/>
          <a:stretch>
            <a:fillRect/>
          </a:stretch>
        </p:blipFill>
        <p:spPr>
          <a:xfrm>
            <a:off x="393227" y="1551791"/>
            <a:ext cx="5110027" cy="5010150"/>
          </a:xfrm>
          <a:prstGeom prst="rect">
            <a:avLst/>
          </a:prstGeom>
        </p:spPr>
      </p:pic>
    </p:spTree>
    <p:extLst>
      <p:ext uri="{BB962C8B-B14F-4D97-AF65-F5344CB8AC3E}">
        <p14:creationId xmlns:p14="http://schemas.microsoft.com/office/powerpoint/2010/main" val="710231441"/>
      </p:ext>
    </p:extLst>
  </p:cSld>
  <p:clrMapOvr>
    <a:masterClrMapping/>
  </p:clrMapOvr>
  <mc:AlternateContent xmlns:mc="http://schemas.openxmlformats.org/markup-compatibility/2006" xmlns:p14="http://schemas.microsoft.com/office/powerpoint/2010/main">
    <mc:Choice Requires="p14">
      <p:transition spd="slow" p14:dur="1250" advTm="6055">
        <p:wipe/>
      </p:transition>
    </mc:Choice>
    <mc:Fallback xmlns="">
      <p:transition spd="slow" advTm="6055">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262156"/>
            <a:ext cx="768411" cy="768411"/>
          </a:xfrm>
          <a:prstGeom prst="rect">
            <a:avLst/>
          </a:prstGeom>
        </p:spPr>
      </p:pic>
      <p:cxnSp>
        <p:nvCxnSpPr>
          <p:cNvPr id="12" name="Straight Connector 11"/>
          <p:cNvCxnSpPr/>
          <p:nvPr/>
        </p:nvCxnSpPr>
        <p:spPr>
          <a:xfrm>
            <a:off x="5746514" y="527621"/>
            <a:ext cx="25400" cy="5964684"/>
          </a:xfrm>
          <a:prstGeom prst="line">
            <a:avLst/>
          </a:prstGeom>
          <a:ln w="1905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6196" y="1096940"/>
            <a:ext cx="5216232" cy="375552"/>
          </a:xfrm>
          <a:prstGeom prst="rect">
            <a:avLst/>
          </a:prstGeom>
          <a:noFill/>
        </p:spPr>
        <p:txBody>
          <a:bodyPr wrap="square" rtlCol="0">
            <a:spAutoFit/>
          </a:bodyPr>
          <a:lstStyle/>
          <a:p>
            <a:pPr marL="228600" indent="-228600">
              <a:lnSpc>
                <a:spcPct val="107000"/>
              </a:lnSpc>
              <a:spcAft>
                <a:spcPts val="800"/>
              </a:spcAft>
            </a:pPr>
            <a:r>
              <a:rPr lang="en-IN" b="1" kern="100" dirty="0">
                <a:latin typeface="Calibri" panose="020F0502020204030204" pitchFamily="34" charset="0"/>
                <a:ea typeface="Calibri" panose="020F0502020204030204" pitchFamily="34" charset="0"/>
                <a:cs typeface="Times New Roman" panose="02020603050405020304" pitchFamily="18" charset="0"/>
              </a:rPr>
              <a:t>The Hindu</a:t>
            </a: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b="1" kern="100" dirty="0" err="1">
                <a:latin typeface="Calibri" panose="020F0502020204030204" pitchFamily="34" charset="0"/>
                <a:ea typeface="Calibri" panose="020F0502020204030204" pitchFamily="34" charset="0"/>
                <a:cs typeface="Times New Roman" panose="02020603050405020304" pitchFamily="18" charset="0"/>
              </a:rPr>
              <a:t>Envmt</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6015173" y="814716"/>
            <a:ext cx="5797611" cy="4995983"/>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pPr>
            <a:r>
              <a:rPr lang="en-US" sz="2000" dirty="0"/>
              <a:t>A new paper </a:t>
            </a:r>
            <a:r>
              <a:rPr lang="en-US" sz="2000" dirty="0" err="1"/>
              <a:t>analysing</a:t>
            </a:r>
            <a:r>
              <a:rPr lang="en-US" sz="2000" dirty="0"/>
              <a:t> two decades of data from around the world has found that climate change is emerging as one of the biggest threats to frogs, salamanders, and caecilians.</a:t>
            </a:r>
          </a:p>
          <a:p>
            <a:pPr marL="342900" indent="-342900">
              <a:lnSpc>
                <a:spcPct val="107000"/>
              </a:lnSpc>
              <a:spcAft>
                <a:spcPts val="800"/>
              </a:spcAft>
              <a:buFont typeface="Arial" panose="020B0604020202020204" pitchFamily="34" charset="0"/>
              <a:buChar char="•"/>
            </a:pPr>
            <a:r>
              <a:rPr lang="en-US" sz="2000" dirty="0"/>
              <a:t>The study titled ‘Ongoing declines for the world’s amphibians in the face of emerging threats’ was published on October 4 in the scientific journal, Nature.</a:t>
            </a:r>
          </a:p>
          <a:p>
            <a:pPr marL="342900" indent="-342900">
              <a:lnSpc>
                <a:spcPct val="107000"/>
              </a:lnSpc>
              <a:spcAft>
                <a:spcPts val="800"/>
              </a:spcAft>
              <a:buFont typeface="Arial" panose="020B0604020202020204" pitchFamily="34" charset="0"/>
              <a:buChar char="•"/>
            </a:pPr>
            <a:r>
              <a:rPr lang="en-US" sz="2000" dirty="0"/>
              <a:t>The assessment evaluated the extinction risk of more than 8,000 amphibian species from all over the world, including 2,286 species evaluated for the first time. </a:t>
            </a:r>
          </a:p>
          <a:p>
            <a:pPr marL="342900" indent="-342900">
              <a:lnSpc>
                <a:spcPct val="107000"/>
              </a:lnSpc>
              <a:spcAft>
                <a:spcPts val="800"/>
              </a:spcAft>
              <a:buFont typeface="Arial" panose="020B0604020202020204" pitchFamily="34" charset="0"/>
              <a:buChar char="•"/>
            </a:pPr>
            <a:r>
              <a:rPr lang="en-US" sz="2000" dirty="0"/>
              <a:t>The data revealed that two out of every five amphibians are threatened with extinction.</a:t>
            </a:r>
          </a:p>
        </p:txBody>
      </p:sp>
      <p:sp>
        <p:nvSpPr>
          <p:cNvPr id="7" name="Rectangle 6">
            <a:extLst>
              <a:ext uri="{FF2B5EF4-FFF2-40B4-BE49-F238E27FC236}">
                <a16:creationId xmlns:a16="http://schemas.microsoft.com/office/drawing/2014/main" id="{BBFC535B-55B0-91B4-3451-1E4634D3467F}"/>
              </a:ext>
            </a:extLst>
          </p:cNvPr>
          <p:cNvSpPr/>
          <p:nvPr/>
        </p:nvSpPr>
        <p:spPr>
          <a:xfrm>
            <a:off x="3971925" y="8147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entagon 9">
            <a:extLst>
              <a:ext uri="{FF2B5EF4-FFF2-40B4-BE49-F238E27FC236}">
                <a16:creationId xmlns:a16="http://schemas.microsoft.com/office/drawing/2014/main" id="{DFCE4283-4F6B-45E4-A8D8-20D911E71EF7}"/>
              </a:ext>
            </a:extLst>
          </p:cNvPr>
          <p:cNvSpPr/>
          <p:nvPr/>
        </p:nvSpPr>
        <p:spPr>
          <a:xfrm>
            <a:off x="238579" y="296059"/>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IN"/>
          </a:p>
        </p:txBody>
      </p:sp>
      <p:sp>
        <p:nvSpPr>
          <p:cNvPr id="11" name="Pentagon 9">
            <a:extLst>
              <a:ext uri="{FF2B5EF4-FFF2-40B4-BE49-F238E27FC236}">
                <a16:creationId xmlns:a16="http://schemas.microsoft.com/office/drawing/2014/main" id="{A326C3C4-EE2E-D368-0507-38F998B635EA}"/>
              </a:ext>
            </a:extLst>
          </p:cNvPr>
          <p:cNvSpPr/>
          <p:nvPr/>
        </p:nvSpPr>
        <p:spPr>
          <a:xfrm>
            <a:off x="206196" y="263233"/>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800" b="1" dirty="0">
                <a:solidFill>
                  <a:schemeClr val="bg1">
                    <a:lumMod val="95000"/>
                  </a:schemeClr>
                </a:solidFill>
                <a:latin typeface="Cambria" panose="02040503050406030204" pitchFamily="18" charset="0"/>
                <a:ea typeface="Cambria" panose="02040503050406030204" pitchFamily="18" charset="0"/>
              </a:rPr>
              <a:t>HEADLINES OF THE DAY</a:t>
            </a:r>
            <a:endParaRPr lang="en-IN" sz="2800" b="1" dirty="0">
              <a:solidFill>
                <a:schemeClr val="bg1">
                  <a:lumMod val="95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4745C295-93D5-B8DC-14C1-E4BFFF4C15E4}"/>
              </a:ext>
            </a:extLst>
          </p:cNvPr>
          <p:cNvPicPr>
            <a:picLocks noChangeAspect="1"/>
          </p:cNvPicPr>
          <p:nvPr/>
        </p:nvPicPr>
        <p:blipFill>
          <a:blip r:embed="rId3"/>
          <a:stretch>
            <a:fillRect/>
          </a:stretch>
        </p:blipFill>
        <p:spPr>
          <a:xfrm>
            <a:off x="206196" y="1466336"/>
            <a:ext cx="4994454" cy="5258313"/>
          </a:xfrm>
          <a:prstGeom prst="rect">
            <a:avLst/>
          </a:prstGeom>
        </p:spPr>
      </p:pic>
    </p:spTree>
    <p:extLst>
      <p:ext uri="{BB962C8B-B14F-4D97-AF65-F5344CB8AC3E}">
        <p14:creationId xmlns:p14="http://schemas.microsoft.com/office/powerpoint/2010/main" val="1440497789"/>
      </p:ext>
    </p:extLst>
  </p:cSld>
  <p:clrMapOvr>
    <a:masterClrMapping/>
  </p:clrMapOvr>
  <mc:AlternateContent xmlns:mc="http://schemas.openxmlformats.org/markup-compatibility/2006" xmlns:p14="http://schemas.microsoft.com/office/powerpoint/2010/main">
    <mc:Choice Requires="p14">
      <p:transition spd="slow" p14:dur="1250" advTm="6055">
        <p:wipe/>
      </p:transition>
    </mc:Choice>
    <mc:Fallback xmlns="">
      <p:transition spd="slow" advTm="6055">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262156"/>
            <a:ext cx="768411" cy="768411"/>
          </a:xfrm>
          <a:prstGeom prst="rect">
            <a:avLst/>
          </a:prstGeom>
        </p:spPr>
      </p:pic>
      <p:cxnSp>
        <p:nvCxnSpPr>
          <p:cNvPr id="12" name="Straight Connector 11"/>
          <p:cNvCxnSpPr/>
          <p:nvPr/>
        </p:nvCxnSpPr>
        <p:spPr>
          <a:xfrm>
            <a:off x="5746514" y="527621"/>
            <a:ext cx="25400" cy="5964684"/>
          </a:xfrm>
          <a:prstGeom prst="line">
            <a:avLst/>
          </a:prstGeom>
          <a:ln w="1905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6196" y="1096940"/>
            <a:ext cx="5216232" cy="375552"/>
          </a:xfrm>
          <a:prstGeom prst="rect">
            <a:avLst/>
          </a:prstGeom>
          <a:noFill/>
        </p:spPr>
        <p:txBody>
          <a:bodyPr wrap="square" rtlCol="0">
            <a:spAutoFit/>
          </a:bodyPr>
          <a:lstStyle/>
          <a:p>
            <a:pPr marL="228600" indent="-228600">
              <a:lnSpc>
                <a:spcPct val="107000"/>
              </a:lnSpc>
              <a:spcAft>
                <a:spcPts val="800"/>
              </a:spcAft>
            </a:pPr>
            <a:r>
              <a:rPr lang="en-IN" b="1" kern="100" dirty="0">
                <a:latin typeface="Calibri" panose="020F0502020204030204" pitchFamily="34" charset="0"/>
                <a:ea typeface="Calibri" panose="020F0502020204030204" pitchFamily="34" charset="0"/>
                <a:cs typeface="Times New Roman" panose="02020603050405020304" pitchFamily="18" charset="0"/>
              </a:rPr>
              <a:t>Indian Express</a:t>
            </a: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 IR</a:t>
            </a:r>
          </a:p>
        </p:txBody>
      </p:sp>
      <p:sp>
        <p:nvSpPr>
          <p:cNvPr id="19" name="TextBox 18"/>
          <p:cNvSpPr txBox="1"/>
          <p:nvPr/>
        </p:nvSpPr>
        <p:spPr>
          <a:xfrm>
            <a:off x="6015173" y="814716"/>
            <a:ext cx="5797611" cy="5654625"/>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pPr>
            <a:r>
              <a:rPr lang="en-US" sz="2000" dirty="0"/>
              <a:t>A day after indicating that Russia might revoke its ratification of the Comprehensive Nuclear Test Ban Treaty (CTBT), President Vladimir Putin said on Friday (October 6) that the country would do so to be on level terms with the United States, and not to resume nuclear testing.</a:t>
            </a:r>
          </a:p>
          <a:p>
            <a:pPr marL="342900" indent="-342900">
              <a:lnSpc>
                <a:spcPct val="107000"/>
              </a:lnSpc>
              <a:spcAft>
                <a:spcPts val="800"/>
              </a:spcAft>
              <a:buFont typeface="Arial" panose="020B0604020202020204" pitchFamily="34" charset="0"/>
              <a:buChar char="•"/>
            </a:pPr>
            <a:r>
              <a:rPr lang="en-US" sz="2000" dirty="0"/>
              <a:t>The CTBT is a multilateral treaty that bans all nuclear explosions, whether for military or peaceful purposes. </a:t>
            </a:r>
          </a:p>
          <a:p>
            <a:pPr marL="342900" indent="-342900">
              <a:lnSpc>
                <a:spcPct val="107000"/>
              </a:lnSpc>
              <a:spcAft>
                <a:spcPts val="800"/>
              </a:spcAft>
              <a:buFont typeface="Arial" panose="020B0604020202020204" pitchFamily="34" charset="0"/>
              <a:buChar char="•"/>
            </a:pPr>
            <a:r>
              <a:rPr lang="en-US" sz="2000" dirty="0"/>
              <a:t>Although it was adopted by the United Nations General Assembly in 1996, it’s still in the ratification stage — 18 countries are yet to ratify (the process by which a state indicates its consent to be bound to a treaty).</a:t>
            </a:r>
          </a:p>
          <a:p>
            <a:pPr marL="342900" indent="-342900">
              <a:lnSpc>
                <a:spcPct val="107000"/>
              </a:lnSpc>
              <a:spcAft>
                <a:spcPts val="800"/>
              </a:spcAft>
              <a:buFont typeface="Arial" panose="020B0604020202020204" pitchFamily="34" charset="0"/>
              <a:buChar char="•"/>
            </a:pPr>
            <a:r>
              <a:rPr lang="en-US" sz="2000" dirty="0"/>
              <a:t>While Russia ratified the agreement in 2000, the US is still to do so.</a:t>
            </a:r>
          </a:p>
        </p:txBody>
      </p:sp>
      <p:sp>
        <p:nvSpPr>
          <p:cNvPr id="7" name="Rectangle 6">
            <a:extLst>
              <a:ext uri="{FF2B5EF4-FFF2-40B4-BE49-F238E27FC236}">
                <a16:creationId xmlns:a16="http://schemas.microsoft.com/office/drawing/2014/main" id="{BBFC535B-55B0-91B4-3451-1E4634D3467F}"/>
              </a:ext>
            </a:extLst>
          </p:cNvPr>
          <p:cNvSpPr/>
          <p:nvPr/>
        </p:nvSpPr>
        <p:spPr>
          <a:xfrm>
            <a:off x="3971925" y="8147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entagon 9">
            <a:extLst>
              <a:ext uri="{FF2B5EF4-FFF2-40B4-BE49-F238E27FC236}">
                <a16:creationId xmlns:a16="http://schemas.microsoft.com/office/drawing/2014/main" id="{DFCE4283-4F6B-45E4-A8D8-20D911E71EF7}"/>
              </a:ext>
            </a:extLst>
          </p:cNvPr>
          <p:cNvSpPr/>
          <p:nvPr/>
        </p:nvSpPr>
        <p:spPr>
          <a:xfrm>
            <a:off x="238579" y="296059"/>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IN"/>
          </a:p>
        </p:txBody>
      </p:sp>
      <p:sp>
        <p:nvSpPr>
          <p:cNvPr id="11" name="Pentagon 9">
            <a:extLst>
              <a:ext uri="{FF2B5EF4-FFF2-40B4-BE49-F238E27FC236}">
                <a16:creationId xmlns:a16="http://schemas.microsoft.com/office/drawing/2014/main" id="{A326C3C4-EE2E-D368-0507-38F998B635EA}"/>
              </a:ext>
            </a:extLst>
          </p:cNvPr>
          <p:cNvSpPr/>
          <p:nvPr/>
        </p:nvSpPr>
        <p:spPr>
          <a:xfrm>
            <a:off x="206196" y="263233"/>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800" b="1" dirty="0">
                <a:solidFill>
                  <a:schemeClr val="bg1">
                    <a:lumMod val="95000"/>
                  </a:schemeClr>
                </a:solidFill>
                <a:latin typeface="Cambria" panose="02040503050406030204" pitchFamily="18" charset="0"/>
                <a:ea typeface="Cambria" panose="02040503050406030204" pitchFamily="18" charset="0"/>
              </a:rPr>
              <a:t>HEADLINES OF THE DAY</a:t>
            </a:r>
            <a:endParaRPr lang="en-IN" sz="2800" b="1" dirty="0">
              <a:solidFill>
                <a:schemeClr val="bg1">
                  <a:lumMod val="95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9C0DB158-9352-5FC0-CCD9-CBF9207F81F1}"/>
              </a:ext>
            </a:extLst>
          </p:cNvPr>
          <p:cNvPicPr>
            <a:picLocks noChangeAspect="1"/>
          </p:cNvPicPr>
          <p:nvPr/>
        </p:nvPicPr>
        <p:blipFill>
          <a:blip r:embed="rId3"/>
          <a:stretch>
            <a:fillRect/>
          </a:stretch>
        </p:blipFill>
        <p:spPr>
          <a:xfrm>
            <a:off x="206196" y="1642689"/>
            <a:ext cx="5328246" cy="4714406"/>
          </a:xfrm>
          <a:prstGeom prst="rect">
            <a:avLst/>
          </a:prstGeom>
        </p:spPr>
      </p:pic>
    </p:spTree>
    <p:extLst>
      <p:ext uri="{BB962C8B-B14F-4D97-AF65-F5344CB8AC3E}">
        <p14:creationId xmlns:p14="http://schemas.microsoft.com/office/powerpoint/2010/main" val="2130731979"/>
      </p:ext>
    </p:extLst>
  </p:cSld>
  <p:clrMapOvr>
    <a:masterClrMapping/>
  </p:clrMapOvr>
  <mc:AlternateContent xmlns:mc="http://schemas.openxmlformats.org/markup-compatibility/2006" xmlns:p14="http://schemas.microsoft.com/office/powerpoint/2010/main">
    <mc:Choice Requires="p14">
      <p:transition spd="slow" p14:dur="1250" advTm="6055">
        <p:wipe/>
      </p:transition>
    </mc:Choice>
    <mc:Fallback xmlns="">
      <p:transition spd="slow" advTm="6055">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262156"/>
            <a:ext cx="768411" cy="768411"/>
          </a:xfrm>
          <a:prstGeom prst="rect">
            <a:avLst/>
          </a:prstGeom>
        </p:spPr>
      </p:pic>
      <p:cxnSp>
        <p:nvCxnSpPr>
          <p:cNvPr id="12" name="Straight Connector 11"/>
          <p:cNvCxnSpPr/>
          <p:nvPr/>
        </p:nvCxnSpPr>
        <p:spPr>
          <a:xfrm>
            <a:off x="5746514" y="527621"/>
            <a:ext cx="25400" cy="5964684"/>
          </a:xfrm>
          <a:prstGeom prst="line">
            <a:avLst/>
          </a:prstGeom>
          <a:ln w="1905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6196" y="1096940"/>
            <a:ext cx="5216232" cy="388696"/>
          </a:xfrm>
          <a:prstGeom prst="rect">
            <a:avLst/>
          </a:prstGeom>
          <a:noFill/>
        </p:spPr>
        <p:txBody>
          <a:bodyPr wrap="square" rtlCol="0">
            <a:spAutoFit/>
          </a:bodyPr>
          <a:lstStyle/>
          <a:p>
            <a:pPr marL="228600" indent="-228600">
              <a:lnSpc>
                <a:spcPct val="107000"/>
              </a:lnSpc>
              <a:spcAft>
                <a:spcPts val="800"/>
              </a:spcAft>
            </a:pPr>
            <a:r>
              <a:rPr lang="en-IN" b="1" kern="100" dirty="0">
                <a:latin typeface="Calibri" panose="020F0502020204030204" pitchFamily="34" charset="0"/>
                <a:ea typeface="Calibri" panose="020F0502020204030204" pitchFamily="34" charset="0"/>
                <a:cs typeface="Times New Roman" panose="02020603050405020304" pitchFamily="18" charset="0"/>
              </a:rPr>
              <a:t>Indian Express</a:t>
            </a: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b="1" kern="100" dirty="0" smtClean="0">
                <a:latin typeface="Calibri" panose="020F0502020204030204" pitchFamily="34" charset="0"/>
                <a:ea typeface="Calibri" panose="020F0502020204030204" pitchFamily="34" charset="0"/>
                <a:cs typeface="Times New Roman" panose="02020603050405020304" pitchFamily="18" charset="0"/>
              </a:rPr>
              <a:t>Polity and Governance</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6015173" y="814716"/>
            <a:ext cx="5797611" cy="6027547"/>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pPr>
            <a:r>
              <a:rPr lang="en-US" sz="2000" dirty="0"/>
              <a:t>Chief Justice of India DY </a:t>
            </a:r>
            <a:r>
              <a:rPr lang="en-US" sz="2000" dirty="0" err="1"/>
              <a:t>Chandrachud</a:t>
            </a:r>
            <a:r>
              <a:rPr lang="en-US" sz="2000" dirty="0"/>
              <a:t> said on Friday (October 6) that a seven judge bench will soon be set up to hear a batch of pleas challenging the Centre’s use of the money bill route to pass certain key legislations</a:t>
            </a:r>
            <a:r>
              <a:rPr lang="en-US" sz="2000" dirty="0" smtClean="0"/>
              <a:t>.</a:t>
            </a:r>
          </a:p>
          <a:p>
            <a:pPr marL="342900" indent="-342900">
              <a:lnSpc>
                <a:spcPct val="107000"/>
              </a:lnSpc>
              <a:spcAft>
                <a:spcPts val="800"/>
              </a:spcAft>
              <a:buFont typeface="Arial" panose="020B0604020202020204" pitchFamily="34" charset="0"/>
              <a:buChar char="•"/>
            </a:pPr>
            <a:r>
              <a:rPr lang="en-US" sz="2000" dirty="0"/>
              <a:t>Under Article 110(1), a Bill is deemed to be a money Bill if it deals only with matters specified in Article 110 (1) (a) to (g) — taxation, borrowing by the government and appropriation of money from the Consolidated Fund of India among others. A money Bill can only be introduced in </a:t>
            </a:r>
            <a:r>
              <a:rPr lang="en-US" sz="2000" dirty="0" err="1"/>
              <a:t>Lok</a:t>
            </a:r>
            <a:r>
              <a:rPr lang="en-US" sz="2000" dirty="0"/>
              <a:t> Sabha and does not need the consent of </a:t>
            </a:r>
            <a:r>
              <a:rPr lang="en-US" sz="2000" dirty="0" err="1"/>
              <a:t>Rajya</a:t>
            </a:r>
            <a:r>
              <a:rPr lang="en-US" sz="2000" dirty="0"/>
              <a:t> Sabha</a:t>
            </a:r>
            <a:r>
              <a:rPr lang="en-US" sz="2000" dirty="0" smtClean="0"/>
              <a:t>.</a:t>
            </a:r>
          </a:p>
          <a:p>
            <a:pPr marL="342900" indent="-342900">
              <a:lnSpc>
                <a:spcPct val="107000"/>
              </a:lnSpc>
              <a:spcAft>
                <a:spcPts val="800"/>
              </a:spcAft>
              <a:buFont typeface="Arial" panose="020B0604020202020204" pitchFamily="34" charset="0"/>
              <a:buChar char="•"/>
            </a:pPr>
            <a:r>
              <a:rPr lang="en-US" dirty="0"/>
              <a:t>According to Article 110 (3) of the Constitution, “if any question arises whether a Bill is a Money Bill or not, the decision of the Speaker of the House of the People thereon shall be final.” However, the court in the </a:t>
            </a:r>
            <a:r>
              <a:rPr lang="en-US" dirty="0" err="1"/>
              <a:t>Aadhaar</a:t>
            </a:r>
            <a:r>
              <a:rPr lang="en-US" dirty="0"/>
              <a:t> case had said that the Speaker’s decision will be subject to judicial scrutiny.</a:t>
            </a:r>
            <a:endParaRPr lang="en-US" sz="2000" dirty="0"/>
          </a:p>
        </p:txBody>
      </p:sp>
      <p:sp>
        <p:nvSpPr>
          <p:cNvPr id="7" name="Rectangle 6">
            <a:extLst>
              <a:ext uri="{FF2B5EF4-FFF2-40B4-BE49-F238E27FC236}">
                <a16:creationId xmlns:a16="http://schemas.microsoft.com/office/drawing/2014/main" id="{BBFC535B-55B0-91B4-3451-1E4634D3467F}"/>
              </a:ext>
            </a:extLst>
          </p:cNvPr>
          <p:cNvSpPr/>
          <p:nvPr/>
        </p:nvSpPr>
        <p:spPr>
          <a:xfrm>
            <a:off x="3971925" y="8147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entagon 9">
            <a:extLst>
              <a:ext uri="{FF2B5EF4-FFF2-40B4-BE49-F238E27FC236}">
                <a16:creationId xmlns:a16="http://schemas.microsoft.com/office/drawing/2014/main" id="{DFCE4283-4F6B-45E4-A8D8-20D911E71EF7}"/>
              </a:ext>
            </a:extLst>
          </p:cNvPr>
          <p:cNvSpPr/>
          <p:nvPr/>
        </p:nvSpPr>
        <p:spPr>
          <a:xfrm>
            <a:off x="238579" y="296059"/>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IN"/>
          </a:p>
        </p:txBody>
      </p:sp>
      <p:sp>
        <p:nvSpPr>
          <p:cNvPr id="11" name="Pentagon 9">
            <a:extLst>
              <a:ext uri="{FF2B5EF4-FFF2-40B4-BE49-F238E27FC236}">
                <a16:creationId xmlns:a16="http://schemas.microsoft.com/office/drawing/2014/main" id="{A326C3C4-EE2E-D368-0507-38F998B635EA}"/>
              </a:ext>
            </a:extLst>
          </p:cNvPr>
          <p:cNvSpPr/>
          <p:nvPr/>
        </p:nvSpPr>
        <p:spPr>
          <a:xfrm>
            <a:off x="206196" y="263233"/>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800" b="1" dirty="0">
                <a:solidFill>
                  <a:schemeClr val="bg1">
                    <a:lumMod val="95000"/>
                  </a:schemeClr>
                </a:solidFill>
                <a:latin typeface="Cambria" panose="02040503050406030204" pitchFamily="18" charset="0"/>
                <a:ea typeface="Cambria" panose="02040503050406030204" pitchFamily="18" charset="0"/>
              </a:rPr>
              <a:t>HEADLINES OF THE DAY</a:t>
            </a:r>
            <a:endParaRPr lang="en-IN" sz="2800" b="1" dirty="0">
              <a:solidFill>
                <a:schemeClr val="bg1">
                  <a:lumMod val="95000"/>
                </a:schemeClr>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165782" y="1688659"/>
            <a:ext cx="5297059" cy="4163006"/>
          </a:xfrm>
          <a:prstGeom prst="rect">
            <a:avLst/>
          </a:prstGeom>
        </p:spPr>
      </p:pic>
    </p:spTree>
    <p:extLst>
      <p:ext uri="{BB962C8B-B14F-4D97-AF65-F5344CB8AC3E}">
        <p14:creationId xmlns:p14="http://schemas.microsoft.com/office/powerpoint/2010/main" val="790005014"/>
      </p:ext>
    </p:extLst>
  </p:cSld>
  <p:clrMapOvr>
    <a:masterClrMapping/>
  </p:clrMapOvr>
  <mc:AlternateContent xmlns:mc="http://schemas.openxmlformats.org/markup-compatibility/2006" xmlns:p14="http://schemas.microsoft.com/office/powerpoint/2010/main">
    <mc:Choice Requires="p14">
      <p:transition spd="slow" p14:dur="1250" advTm="6055">
        <p:wipe/>
      </p:transition>
    </mc:Choice>
    <mc:Fallback xmlns="">
      <p:transition spd="slow" advTm="6055">
        <p:wip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839</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Ayaan-PC</dc:creator>
  <cp:lastModifiedBy>Robince-PC</cp:lastModifiedBy>
  <cp:revision>138</cp:revision>
  <dcterms:created xsi:type="dcterms:W3CDTF">2023-05-21T10:38:33Z</dcterms:created>
  <dcterms:modified xsi:type="dcterms:W3CDTF">2023-10-07T06:00:54Z</dcterms:modified>
</cp:coreProperties>
</file>